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pos="5518">
          <p15:clr>
            <a:srgbClr val="A4A3A4"/>
          </p15:clr>
        </p15:guide>
        <p15:guide id="7" pos="7197">
          <p15:clr>
            <a:srgbClr val="A4A3A4"/>
          </p15:clr>
        </p15:guide>
        <p15:guide id="8" pos="2162">
          <p15:clr>
            <a:srgbClr val="A4A3A4"/>
          </p15:clr>
        </p15:guide>
        <p15:guide id="9" pos="3341">
          <p15:clr>
            <a:srgbClr val="A4A3A4"/>
          </p15:clr>
        </p15:guide>
        <p15:guide id="10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483"/>
        <p:guide pos="436" orient="horz"/>
        <p:guide pos="3793" orient="horz"/>
        <p:guide pos="5518"/>
        <p:guide pos="7197"/>
        <p:guide pos="2162"/>
        <p:guide pos="3341"/>
        <p:guide pos="43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Только заголовок">
  <p:cSld name="13_Только 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3"/>
          <p:cNvSpPr/>
          <p:nvPr>
            <p:ph idx="2" type="pic"/>
          </p:nvPr>
        </p:nvSpPr>
        <p:spPr>
          <a:xfrm>
            <a:off x="-1" y="13465"/>
            <a:ext cx="795866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Только заголовок">
  <p:cSld name="15_Только заголовок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Только заголовок">
  <p:cSld name="21_Только заголовок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Только заголовок">
  <p:cSld name="14_Только 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>
  <p:cSld name="18_Только заголовок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Только заголовок">
  <p:cSld name="17_Только заголовок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8"/>
          <p:cNvSpPr/>
          <p:nvPr>
            <p:ph idx="2" type="pic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олько заголовок">
  <p:cSld name="16_Только заголов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>
  <p:cSld name="20_Только заголовок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/>
          <p:nvPr>
            <p:ph idx="2" type="pic"/>
          </p:nvPr>
        </p:nvSpPr>
        <p:spPr>
          <a:xfrm>
            <a:off x="6093708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Только заголовок">
  <p:cSld name="12_Только заголовок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олько заголовок">
  <p:cSld name="5_Только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олько заголовок">
  <p:cSld name="10_Только заголовок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олько заголовок">
  <p:cSld name="1_Только заголовок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>
            <p:ph idx="2" type="pic"/>
          </p:nvPr>
        </p:nvSpPr>
        <p:spPr>
          <a:xfrm>
            <a:off x="6093708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0" name="Google Shape;110;p25"/>
          <p:cNvSpPr/>
          <p:nvPr>
            <p:ph idx="3" type="pic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олько заголовок">
  <p:cSld name="6_Только заголовок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26"/>
          <p:cNvSpPr txBox="1"/>
          <p:nvPr/>
        </p:nvSpPr>
        <p:spPr>
          <a:xfrm>
            <a:off x="690847" y="2136469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олько заголовок">
  <p:cSld name="7_Только заголовок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олько заголовок">
  <p:cSld name="11_Только заголовок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олько заголовок">
  <p:cSld name="3_Только заголовок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9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5" name="Google Shape;135;p29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">
  <p:cSld name="2_Только заголовок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олько заголовок">
  <p:cSld name="19_Только заголовок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олько заголовок">
  <p:cSld name="4_Только заголовок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>
  <p:cSld name="5_Титульный слайд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7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>
            <p:ph idx="2" type="pic"/>
          </p:nvPr>
        </p:nvPicPr>
        <p:blipFill rotWithShape="1">
          <a:blip r:embed="rId3">
            <a:alphaModFix amt="43000"/>
          </a:blip>
          <a:srcRect b="7739" l="0" r="0" t="774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type="title"/>
          </p:nvPr>
        </p:nvSpPr>
        <p:spPr>
          <a:xfrm>
            <a:off x="690847" y="3009279"/>
            <a:ext cx="9037615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690847" y="577544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sz="2800"/>
              <a:t>Вебинары</a:t>
            </a:r>
            <a:endParaRPr sz="2800"/>
          </a:p>
          <a:p>
            <a:pPr indent="0" lvl="0" marL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690847" y="460069"/>
            <a:ext cx="10810306" cy="36051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r>
              <a:rPr b="1" lang="ru-RU" sz="2880"/>
              <a:t>Закон распределения вероятностей</a:t>
            </a:r>
            <a:r>
              <a:rPr lang="ru-RU" sz="2880"/>
              <a:t> дискретной случайной величины — это соответствие между возможными значениями этой величины и вероятностями, которые им соответствуют.</a:t>
            </a:r>
            <a:endParaRPr sz="288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690850" y="460077"/>
            <a:ext cx="10810200" cy="5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r>
              <a:rPr b="1" lang="ru-RU" sz="2880"/>
              <a:t>Биномиальное распределение</a:t>
            </a:r>
            <a:r>
              <a:rPr lang="ru-RU" sz="2880"/>
              <a:t> — один из примеров дискретного распределения.</a:t>
            </a:r>
            <a:endParaRPr sz="288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br>
              <a:rPr lang="ru-RU" sz="2880"/>
            </a:br>
            <a:r>
              <a:rPr lang="ru-RU" sz="2880"/>
              <a:t>Биномиальный закон распределения — это закон</a:t>
            </a:r>
            <a:br>
              <a:rPr lang="ru-RU" sz="2880"/>
            </a:br>
            <a:r>
              <a:rPr lang="ru-RU" sz="2880"/>
              <a:t>распределения числа </a:t>
            </a:r>
            <a:r>
              <a:rPr b="1" i="1" lang="ru-RU" sz="2880"/>
              <a:t>X = k </a:t>
            </a:r>
            <a:r>
              <a:rPr lang="ru-RU" sz="2880"/>
              <a:t>наступлений события </a:t>
            </a:r>
            <a:r>
              <a:rPr b="1" i="1" lang="ru-RU" sz="2880"/>
              <a:t>A</a:t>
            </a:r>
            <a:r>
              <a:rPr lang="ru-RU" sz="2880"/>
              <a:t> в </a:t>
            </a:r>
            <a:r>
              <a:rPr b="1" i="1" lang="ru-RU" sz="2880"/>
              <a:t>n</a:t>
            </a:r>
            <a:r>
              <a:rPr lang="ru-RU" sz="2880"/>
              <a:t> независимых испытаниях, в каждом из которых оно может произойти с вероятностью </a:t>
            </a:r>
            <a:r>
              <a:rPr b="1" i="1" lang="ru-RU" sz="2880"/>
              <a:t>p</a:t>
            </a:r>
            <a:r>
              <a:rPr lang="ru-RU" sz="2880"/>
              <a:t>.</a:t>
            </a:r>
            <a:endParaRPr sz="288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690850" y="1480813"/>
            <a:ext cx="10810200" cy="24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Roboto"/>
              <a:buNone/>
            </a:pPr>
            <a:br>
              <a:rPr b="1" lang="ru-RU" sz="2430"/>
            </a:br>
            <a:r>
              <a:rPr lang="ru-RU" sz="2430"/>
              <a:t>Число наступления события — это дискретная величина из отрезка [0, </a:t>
            </a:r>
            <a:r>
              <a:rPr b="1" i="1" lang="ru-RU" sz="2430"/>
              <a:t>n</a:t>
            </a:r>
            <a:r>
              <a:rPr lang="ru-RU" sz="2430"/>
              <a:t>].</a:t>
            </a:r>
            <a:br>
              <a:rPr lang="ru-RU" sz="2430"/>
            </a:br>
            <a:r>
              <a:rPr lang="ru-RU" sz="2430"/>
              <a:t>Вероятности возможных значений этой величины определяются по </a:t>
            </a:r>
            <a:r>
              <a:rPr b="1" lang="ru-RU" sz="2430"/>
              <a:t>формуле Бернулли</a:t>
            </a:r>
            <a:r>
              <a:rPr lang="ru-RU" sz="2430"/>
              <a:t>:</a:t>
            </a:r>
            <a:br>
              <a:rPr lang="ru-RU" sz="2880"/>
            </a:br>
            <a:endParaRPr sz="2880"/>
          </a:p>
        </p:txBody>
      </p:sp>
      <p:pic>
        <p:nvPicPr>
          <p:cNvPr descr="2.1.png" id="210" name="Google Shape;2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1689" y="3062495"/>
            <a:ext cx="4124901" cy="11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/>
          <p:nvPr/>
        </p:nvSpPr>
        <p:spPr>
          <a:xfrm>
            <a:off x="823049" y="4516916"/>
            <a:ext cx="1025991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b="1" i="1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это вероятность наступления события </a:t>
            </a:r>
            <a:r>
              <a:rPr b="1" i="1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b="1" i="1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независимых испытани</a:t>
            </a:r>
            <a:r>
              <a:rPr lang="ru-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ях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 </a:t>
            </a:r>
            <a:r>
              <a:rPr b="1" i="1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 = 1 – p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212" name="Google Shape;212;p41"/>
          <p:cNvSpPr/>
          <p:nvPr/>
        </p:nvSpPr>
        <p:spPr>
          <a:xfrm>
            <a:off x="1079652" y="396607"/>
            <a:ext cx="9871113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Биномиальное распределение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690847" y="1061643"/>
            <a:ext cx="10810306" cy="2996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r>
              <a:rPr lang="ru-RU" sz="2880"/>
              <a:t>  </a:t>
            </a:r>
            <a:br>
              <a:rPr lang="ru-RU" sz="2880"/>
            </a:br>
            <a:r>
              <a:rPr lang="ru-RU" sz="2430"/>
              <a:t>Е</a:t>
            </a:r>
            <a:r>
              <a:rPr lang="ru-RU" sz="2430"/>
              <a:t>сли проводится большое количество испытаний </a:t>
            </a:r>
            <a:r>
              <a:rPr b="1" i="1" lang="ru-RU" sz="2430"/>
              <a:t>n</a:t>
            </a:r>
            <a:r>
              <a:rPr b="1" lang="ru-RU" sz="2430"/>
              <a:t> </a:t>
            </a:r>
            <a:r>
              <a:rPr lang="ru-RU" sz="2430"/>
              <a:t>и при этом вероятность </a:t>
            </a:r>
            <a:r>
              <a:rPr b="1" i="1" lang="ru-RU" sz="2430"/>
              <a:t>p</a:t>
            </a:r>
            <a:r>
              <a:rPr lang="ru-RU" sz="2430"/>
              <a:t> появления события </a:t>
            </a:r>
            <a:r>
              <a:rPr b="1" i="1" lang="ru-RU" sz="2430"/>
              <a:t>A</a:t>
            </a:r>
            <a:r>
              <a:rPr lang="ru-RU" sz="2430"/>
              <a:t> в отдельном испытании мала, применяют формулу Пуассона для вычисления вероятности того, что событие произойдет </a:t>
            </a:r>
            <a:r>
              <a:rPr b="1" i="1" lang="ru-RU" sz="2430"/>
              <a:t>m</a:t>
            </a:r>
            <a:r>
              <a:rPr lang="ru-RU" sz="2430"/>
              <a:t> раз в </a:t>
            </a:r>
            <a:r>
              <a:rPr b="1" i="1" lang="ru-RU" sz="2430"/>
              <a:t>n</a:t>
            </a:r>
            <a:r>
              <a:rPr lang="ru-RU" sz="2430"/>
              <a:t> испытаниях:</a:t>
            </a:r>
            <a:br>
              <a:rPr lang="ru-RU" sz="2880"/>
            </a:br>
            <a:endParaRPr sz="2880"/>
          </a:p>
        </p:txBody>
      </p:sp>
      <p:pic>
        <p:nvPicPr>
          <p:cNvPr descr="2.2.png" id="218" name="Google Shape;2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8050" y="3614603"/>
            <a:ext cx="2495899" cy="11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2"/>
          <p:cNvSpPr/>
          <p:nvPr/>
        </p:nvSpPr>
        <p:spPr>
          <a:xfrm>
            <a:off x="1839818" y="523034"/>
            <a:ext cx="7932144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Распределение Пуассона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type="title"/>
          </p:nvPr>
        </p:nvSpPr>
        <p:spPr>
          <a:xfrm>
            <a:off x="690847" y="460069"/>
            <a:ext cx="10590425" cy="36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lang="ru-RU" sz="3200"/>
              <a:t>Распределение Пуассона</a:t>
            </a:r>
            <a:r>
              <a:rPr lang="ru-RU" sz="3100"/>
              <a:t> и формула Пуассона часто применяются в теории массового обслуживания (ТМО).</a:t>
            </a:r>
            <a:br>
              <a:rPr lang="ru-RU" sz="2400"/>
            </a:br>
            <a:br>
              <a:rPr lang="ru-RU" sz="3200"/>
            </a:b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title"/>
          </p:nvPr>
        </p:nvSpPr>
        <p:spPr>
          <a:xfrm>
            <a:off x="690847" y="460069"/>
            <a:ext cx="10810306" cy="4872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Roboto"/>
              <a:buNone/>
            </a:pPr>
            <a:r>
              <a:rPr b="1" lang="ru-RU" sz="2430"/>
              <a:t>ТМО</a:t>
            </a:r>
            <a:r>
              <a:rPr lang="ru-RU" sz="2430"/>
              <a:t> — </a:t>
            </a:r>
            <a:r>
              <a:rPr lang="ru-RU" sz="2430"/>
              <a:t>это раздел теории вероятностей, в котором исследуется рациональный выбор структуры системы обслуживания и его процесса. В основе теории — изучение потоков требований на обслуживание, поступающих в систему и выходящих из нее, длительности ожидания и длины очередей.</a:t>
            </a:r>
            <a:br>
              <a:rPr lang="ru-RU" sz="2880"/>
            </a:br>
            <a:br>
              <a:rPr lang="ru-RU" sz="2880"/>
            </a:br>
            <a:endParaRPr sz="288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235" name="Google Shape;235;p4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Дискретная случайная величина.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Закон распределения вероятностей дискретной случайной величины.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Биномиальное распределение, формула Бернулли.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Распределение Пуассона.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>
            <p:ph idx="2" type="pic"/>
          </p:nvPr>
        </p:nvPicPr>
        <p:blipFill rotWithShape="1">
          <a:blip r:embed="rId3">
            <a:alphaModFix amt="64000"/>
          </a:blip>
          <a:srcRect b="7651" l="0" r="0" t="765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type="title"/>
          </p:nvPr>
        </p:nvSpPr>
        <p:spPr>
          <a:xfrm>
            <a:off x="690846" y="2776251"/>
            <a:ext cx="10281953" cy="23678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 Medium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/>
          </a:p>
        </p:txBody>
      </p:sp>
      <p:sp>
        <p:nvSpPr>
          <p:cNvPr id="151" name="Google Shape;151;p31"/>
          <p:cNvSpPr txBox="1"/>
          <p:nvPr>
            <p:ph idx="1" type="body"/>
          </p:nvPr>
        </p:nvSpPr>
        <p:spPr>
          <a:xfrm>
            <a:off x="690847" y="5497538"/>
            <a:ext cx="9917886" cy="885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ru-RU"/>
              <a:t>Дискретные случайные величины. Закон распределения вероятностей. Биномиальный закон распределения. Распределение Пуассона</a:t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6504494" y="809270"/>
            <a:ext cx="5024043" cy="503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Урок 2</a:t>
            </a:r>
            <a:endParaRPr b="0" i="0" sz="2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этом уроке мы изучим:</a:t>
            </a:r>
            <a:endParaRPr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Что такое дискретная случайная величина.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Закон распределения вероятностей.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Биномиальное распределение.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Распределение Пуассона.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90846" y="499646"/>
            <a:ext cx="10414155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Случайная величина </a:t>
            </a:r>
            <a:r>
              <a:rPr lang="ru-RU" sz="4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 та</a:t>
            </a: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которая в результате испытания принимает только одно возможное значение.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indent="0" lvl="0" marL="0" marR="0" rtl="0" algn="l">
              <a:lnSpc>
                <a:spcPct val="12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690847" y="1112704"/>
            <a:ext cx="10810306" cy="3966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b="1" lang="ru-RU" sz="3959"/>
              <a:t>Дискретная случайная величина</a:t>
            </a:r>
            <a:r>
              <a:rPr lang="ru-RU" sz="3959"/>
              <a:t> </a:t>
            </a:r>
            <a:br>
              <a:rPr lang="ru-RU" sz="3959"/>
            </a:br>
            <a:r>
              <a:rPr lang="ru-RU" sz="3959"/>
              <a:t>принимает отделенные друг от друга значения.</a:t>
            </a:r>
            <a:br>
              <a:rPr lang="ru-RU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690847" y="460070"/>
            <a:ext cx="10810306" cy="36382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ru-RU" sz="2800"/>
              <a:t>Например, в результате стократного подбрасывания </a:t>
            </a:r>
            <a:br>
              <a:rPr lang="ru-RU" sz="2800"/>
            </a:br>
            <a:r>
              <a:rPr lang="ru-RU" sz="2800"/>
              <a:t>монеты орел может выпасть 50 или 51 раз (целое число </a:t>
            </a:r>
            <a:br>
              <a:rPr lang="ru-RU" sz="2800"/>
            </a:br>
            <a:r>
              <a:rPr lang="ru-RU" sz="2800"/>
              <a:t>в диапазоне от 0 до 100 включительно), но не 50 с половиной раз.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/>
              <a:t>Примеры дискретной случайной величины</a:t>
            </a:r>
            <a:endParaRPr sz="3959"/>
          </a:p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выпаданий орла при стократном подбрасывании монеты.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  <a:p>
            <a:pPr indent="-24765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/>
              <a:t>Примеры дискретной случайной величины</a:t>
            </a:r>
            <a:endParaRPr sz="3959"/>
          </a:p>
        </p:txBody>
      </p:sp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Число выпаданий орла при стократном подбрасывании монеты.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дождливых дней лета.</a:t>
            </a:r>
            <a:endParaRPr/>
          </a:p>
          <a:p>
            <a:pPr indent="-24765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None/>
            </a:pPr>
            <a:r>
              <a:t/>
            </a:r>
            <a:endParaRPr/>
          </a:p>
          <a:p>
            <a:pPr indent="-24765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/>
              <a:t>Примеры дискретной случайной величины</a:t>
            </a:r>
            <a:endParaRPr sz="3959"/>
          </a:p>
        </p:txBody>
      </p:sp>
      <p:sp>
        <p:nvSpPr>
          <p:cNvPr id="194" name="Google Shape;194;p38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выпаданий орла при стократном подбрасывании монеты.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дождливых дней лета.</a:t>
            </a:r>
            <a:endParaRPr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метеоритов, упавших на Землю за год.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